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7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EE5"/>
    <a:srgbClr val="E67754"/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8A1A0-8608-A041-B296-EF2FA00C3C98}" v="19" dt="2023-06-21T07:54:05.981"/>
    <p1510:client id="{3D286AC7-ACFE-4308-9D88-3177AB8CCD44}" v="1" dt="2023-06-21T05:32:19.960"/>
    <p1510:client id="{E2CC273F-D80D-4157-BF67-F4B85014A9B3}" v="68" vWet="69" dt="2023-06-21T07:50:16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3"/>
    <p:restoredTop sz="94673"/>
  </p:normalViewPr>
  <p:slideViewPr>
    <p:cSldViewPr snapToGrid="0">
      <p:cViewPr varScale="1">
        <p:scale>
          <a:sx n="64" d="100"/>
          <a:sy n="64" d="100"/>
        </p:scale>
        <p:origin x="200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yati Chugh" userId="S::khyati@edunetfoundation.org::700a351f-f432-47f7-9b44-31f0ec9eb2e1" providerId="AD" clId="Web-{E2CC273F-D80D-4157-BF67-F4B85014A9B3}"/>
    <pc:docChg chg="addSld modSld">
      <pc:chgData name="Khyati Chugh" userId="S::khyati@edunetfoundation.org::700a351f-f432-47f7-9b44-31f0ec9eb2e1" providerId="AD" clId="Web-{E2CC273F-D80D-4157-BF67-F4B85014A9B3}" dt="2023-06-21T07:50:12.802" v="65" actId="20577"/>
      <pc:docMkLst>
        <pc:docMk/>
      </pc:docMkLst>
      <pc:sldChg chg="modSp">
        <pc:chgData name="Khyati Chugh" userId="S::khyati@edunetfoundation.org::700a351f-f432-47f7-9b44-31f0ec9eb2e1" providerId="AD" clId="Web-{E2CC273F-D80D-4157-BF67-F4B85014A9B3}" dt="2023-06-21T07:47:50.891" v="6" actId="20577"/>
        <pc:sldMkLst>
          <pc:docMk/>
          <pc:sldMk cId="2475805559" sldId="257"/>
        </pc:sldMkLst>
        <pc:spChg chg="mod">
          <ac:chgData name="Khyati Chugh" userId="S::khyati@edunetfoundation.org::700a351f-f432-47f7-9b44-31f0ec9eb2e1" providerId="AD" clId="Web-{E2CC273F-D80D-4157-BF67-F4B85014A9B3}" dt="2023-06-21T07:47:44.734" v="0" actId="20577"/>
          <ac:spMkLst>
            <pc:docMk/>
            <pc:sldMk cId="2475805559" sldId="257"/>
            <ac:spMk id="2" creationId="{1C21E816-31F5-48BB-BD02-D15F2F18B48A}"/>
          </ac:spMkLst>
        </pc:spChg>
        <pc:spChg chg="mod">
          <ac:chgData name="Khyati Chugh" userId="S::khyati@edunetfoundation.org::700a351f-f432-47f7-9b44-31f0ec9eb2e1" providerId="AD" clId="Web-{E2CC273F-D80D-4157-BF67-F4B85014A9B3}" dt="2023-06-21T07:47:50.891" v="6" actId="20577"/>
          <ac:spMkLst>
            <pc:docMk/>
            <pc:sldMk cId="2475805559" sldId="257"/>
            <ac:spMk id="3" creationId="{835D6E6B-3353-491C-A3C6-F278D6CED8B3}"/>
          </ac:spMkLst>
        </pc:spChg>
      </pc:sldChg>
      <pc:sldChg chg="modSp">
        <pc:chgData name="Khyati Chugh" userId="S::khyati@edunetfoundation.org::700a351f-f432-47f7-9b44-31f0ec9eb2e1" providerId="AD" clId="Web-{E2CC273F-D80D-4157-BF67-F4B85014A9B3}" dt="2023-06-21T07:48:18.985" v="21" actId="20577"/>
        <pc:sldMkLst>
          <pc:docMk/>
          <pc:sldMk cId="442835708" sldId="258"/>
        </pc:sldMkLst>
        <pc:spChg chg="mod">
          <ac:chgData name="Khyati Chugh" userId="S::khyati@edunetfoundation.org::700a351f-f432-47f7-9b44-31f0ec9eb2e1" providerId="AD" clId="Web-{E2CC273F-D80D-4157-BF67-F4B85014A9B3}" dt="2023-06-21T07:48:18.985" v="21" actId="20577"/>
          <ac:spMkLst>
            <pc:docMk/>
            <pc:sldMk cId="442835708" sldId="258"/>
            <ac:spMk id="2" creationId="{A03B2EC1-B7BF-CE7B-C9A6-7635DA95F4F6}"/>
          </ac:spMkLst>
        </pc:spChg>
      </pc:sldChg>
      <pc:sldChg chg="modSp">
        <pc:chgData name="Khyati Chugh" userId="S::khyati@edunetfoundation.org::700a351f-f432-47f7-9b44-31f0ec9eb2e1" providerId="AD" clId="Web-{E2CC273F-D80D-4157-BF67-F4B85014A9B3}" dt="2023-06-21T07:49:33.941" v="57" actId="20577"/>
        <pc:sldMkLst>
          <pc:docMk/>
          <pc:sldMk cId="3657386529" sldId="264"/>
        </pc:sldMkLst>
        <pc:spChg chg="mod">
          <ac:chgData name="Khyati Chugh" userId="S::khyati@edunetfoundation.org::700a351f-f432-47f7-9b44-31f0ec9eb2e1" providerId="AD" clId="Web-{E2CC273F-D80D-4157-BF67-F4B85014A9B3}" dt="2023-06-21T07:49:33.941" v="57" actId="20577"/>
          <ac:spMkLst>
            <pc:docMk/>
            <pc:sldMk cId="3657386529" sldId="264"/>
            <ac:spMk id="2" creationId="{A03B2EC1-B7BF-CE7B-C9A6-7635DA95F4F6}"/>
          </ac:spMkLst>
        </pc:spChg>
      </pc:sldChg>
      <pc:sldChg chg="delSp modSp">
        <pc:chgData name="Khyati Chugh" userId="S::khyati@edunetfoundation.org::700a351f-f432-47f7-9b44-31f0ec9eb2e1" providerId="AD" clId="Web-{E2CC273F-D80D-4157-BF67-F4B85014A9B3}" dt="2023-06-21T07:50:12.802" v="65" actId="20577"/>
        <pc:sldMkLst>
          <pc:docMk/>
          <pc:sldMk cId="958589618" sldId="266"/>
        </pc:sldMkLst>
        <pc:spChg chg="mod">
          <ac:chgData name="Khyati Chugh" userId="S::khyati@edunetfoundation.org::700a351f-f432-47f7-9b44-31f0ec9eb2e1" providerId="AD" clId="Web-{E2CC273F-D80D-4157-BF67-F4B85014A9B3}" dt="2023-06-21T07:50:12.802" v="65" actId="20577"/>
          <ac:spMkLst>
            <pc:docMk/>
            <pc:sldMk cId="958589618" sldId="266"/>
            <ac:spMk id="2" creationId="{A03B2EC1-B7BF-CE7B-C9A6-7635DA95F4F6}"/>
          </ac:spMkLst>
        </pc:spChg>
        <pc:spChg chg="del">
          <ac:chgData name="Khyati Chugh" userId="S::khyati@edunetfoundation.org::700a351f-f432-47f7-9b44-31f0ec9eb2e1" providerId="AD" clId="Web-{E2CC273F-D80D-4157-BF67-F4B85014A9B3}" dt="2023-06-21T07:50:08.833" v="64"/>
          <ac:spMkLst>
            <pc:docMk/>
            <pc:sldMk cId="958589618" sldId="266"/>
            <ac:spMk id="5" creationId="{EE2B1C69-6DFB-E9A7-8CDC-10C8503FF232}"/>
          </ac:spMkLst>
        </pc:spChg>
      </pc:sldChg>
      <pc:sldChg chg="modSp add replId">
        <pc:chgData name="Khyati Chugh" userId="S::khyati@edunetfoundation.org::700a351f-f432-47f7-9b44-31f0ec9eb2e1" providerId="AD" clId="Web-{E2CC273F-D80D-4157-BF67-F4B85014A9B3}" dt="2023-06-21T07:50:02.911" v="63" actId="20577"/>
        <pc:sldMkLst>
          <pc:docMk/>
          <pc:sldMk cId="3319627397" sldId="267"/>
        </pc:sldMkLst>
        <pc:spChg chg="mod">
          <ac:chgData name="Khyati Chugh" userId="S::khyati@edunetfoundation.org::700a351f-f432-47f7-9b44-31f0ec9eb2e1" providerId="AD" clId="Web-{E2CC273F-D80D-4157-BF67-F4B85014A9B3}" dt="2023-06-21T07:50:02.911" v="63" actId="20577"/>
          <ac:spMkLst>
            <pc:docMk/>
            <pc:sldMk cId="3319627397" sldId="267"/>
            <ac:spMk id="2" creationId="{A03B2EC1-B7BF-CE7B-C9A6-7635DA95F4F6}"/>
          </ac:spMkLst>
        </pc:spChg>
      </pc:sldChg>
    </pc:docChg>
  </pc:docChgLst>
  <pc:docChgLst>
    <pc:chgData name="Kush Tripathi" userId="7a3ee10a-3b61-41fe-ac67-b165fb7d4208" providerId="ADAL" clId="{3648A1A0-8608-A041-B296-EF2FA00C3C98}"/>
    <pc:docChg chg="custSel modSld modMainMaster">
      <pc:chgData name="Kush Tripathi" userId="7a3ee10a-3b61-41fe-ac67-b165fb7d4208" providerId="ADAL" clId="{3648A1A0-8608-A041-B296-EF2FA00C3C98}" dt="2023-06-21T07:54:05.982" v="16" actId="478"/>
      <pc:docMkLst>
        <pc:docMk/>
      </pc:docMkLst>
      <pc:sldChg chg="modSp mod">
        <pc:chgData name="Kush Tripathi" userId="7a3ee10a-3b61-41fe-ac67-b165fb7d4208" providerId="ADAL" clId="{3648A1A0-8608-A041-B296-EF2FA00C3C98}" dt="2023-06-21T07:52:33.029" v="15" actId="20577"/>
        <pc:sldMkLst>
          <pc:docMk/>
          <pc:sldMk cId="72854251" sldId="262"/>
        </pc:sldMkLst>
        <pc:spChg chg="mod">
          <ac:chgData name="Kush Tripathi" userId="7a3ee10a-3b61-41fe-ac67-b165fb7d4208" providerId="ADAL" clId="{3648A1A0-8608-A041-B296-EF2FA00C3C98}" dt="2023-06-21T07:52:33.029" v="15" actId="20577"/>
          <ac:spMkLst>
            <pc:docMk/>
            <pc:sldMk cId="72854251" sldId="262"/>
            <ac:spMk id="2" creationId="{A03B2EC1-B7BF-CE7B-C9A6-7635DA95F4F6}"/>
          </ac:spMkLst>
        </pc:spChg>
      </pc:sldChg>
      <pc:sldMasterChg chg="delSp mod">
        <pc:chgData name="Kush Tripathi" userId="7a3ee10a-3b61-41fe-ac67-b165fb7d4208" providerId="ADAL" clId="{3648A1A0-8608-A041-B296-EF2FA00C3C98}" dt="2023-06-21T07:54:05.982" v="16" actId="478"/>
        <pc:sldMasterMkLst>
          <pc:docMk/>
          <pc:sldMasterMk cId="3000897896" sldId="2147483712"/>
        </pc:sldMasterMkLst>
        <pc:picChg chg="del">
          <ac:chgData name="Kush Tripathi" userId="7a3ee10a-3b61-41fe-ac67-b165fb7d4208" providerId="ADAL" clId="{3648A1A0-8608-A041-B296-EF2FA00C3C98}" dt="2023-06-21T07:54:05.982" v="16" actId="478"/>
          <ac:picMkLst>
            <pc:docMk/>
            <pc:sldMasterMk cId="3000897896" sldId="2147483712"/>
            <ac:picMk id="7" creationId="{8BB56248-DD7E-DB48-09BE-49EDA9ED3984}"/>
          </ac:picMkLst>
        </pc:picChg>
        <pc:picChg chg="del">
          <ac:chgData name="Kush Tripathi" userId="7a3ee10a-3b61-41fe-ac67-b165fb7d4208" providerId="ADAL" clId="{3648A1A0-8608-A041-B296-EF2FA00C3C98}" dt="2023-06-21T07:54:05.982" v="16" actId="478"/>
          <ac:picMkLst>
            <pc:docMk/>
            <pc:sldMasterMk cId="3000897896" sldId="2147483712"/>
            <ac:picMk id="8" creationId="{14A64E4D-8DED-7830-2955-1BE78C5B0655}"/>
          </ac:picMkLst>
        </pc:picChg>
      </pc:sldMasterChg>
    </pc:docChg>
  </pc:docChgLst>
  <pc:docChgLst>
    <pc:chgData name="Khyati Chugh" userId="S::khyati@edunetfoundation.org::700a351f-f432-47f7-9b44-31f0ec9eb2e1" providerId="AD" clId="Web-{3D286AC7-ACFE-4308-9D88-3177AB8CCD44}"/>
    <pc:docChg chg="delSld">
      <pc:chgData name="Khyati Chugh" userId="S::khyati@edunetfoundation.org::700a351f-f432-47f7-9b44-31f0ec9eb2e1" providerId="AD" clId="Web-{3D286AC7-ACFE-4308-9D88-3177AB8CCD44}" dt="2023-06-21T05:32:19.960" v="0"/>
      <pc:docMkLst>
        <pc:docMk/>
      </pc:docMkLst>
      <pc:sldChg chg="del">
        <pc:chgData name="Khyati Chugh" userId="S::khyati@edunetfoundation.org::700a351f-f432-47f7-9b44-31f0ec9eb2e1" providerId="AD" clId="Web-{3D286AC7-ACFE-4308-9D88-3177AB8CCD44}" dt="2023-06-21T05:32:19.960" v="0"/>
        <pc:sldMkLst>
          <pc:docMk/>
          <pc:sldMk cId="2345340848" sldId="26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AAEF96-B77F-0541-918A-C1D5364C665D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DB8CFD28-A502-9741-9766-FCF6096CE641}">
      <dgm:prSet phldrT="[Text]"/>
      <dgm:spPr/>
      <dgm:t>
        <a:bodyPr/>
        <a:lstStyle/>
        <a:p>
          <a:r>
            <a:rPr lang="en-GB" dirty="0"/>
            <a:t>Mental Well-Being</a:t>
          </a:r>
        </a:p>
      </dgm:t>
    </dgm:pt>
    <dgm:pt modelId="{1B96DEC4-3430-5B44-BEBC-1ED154DD51D6}" type="parTrans" cxnId="{627A3624-B584-0141-BCE6-E9616D522196}">
      <dgm:prSet/>
      <dgm:spPr/>
      <dgm:t>
        <a:bodyPr/>
        <a:lstStyle/>
        <a:p>
          <a:endParaRPr lang="en-GB"/>
        </a:p>
      </dgm:t>
    </dgm:pt>
    <dgm:pt modelId="{D8B3C24D-9B18-6D4E-AB50-AD4F64A712F1}" type="sibTrans" cxnId="{627A3624-B584-0141-BCE6-E9616D522196}">
      <dgm:prSet/>
      <dgm:spPr/>
      <dgm:t>
        <a:bodyPr/>
        <a:lstStyle/>
        <a:p>
          <a:endParaRPr lang="en-GB"/>
        </a:p>
      </dgm:t>
    </dgm:pt>
    <dgm:pt modelId="{F07CC309-051D-2740-8DCC-07EEDC1050BB}">
      <dgm:prSet phldrT="[Text]"/>
      <dgm:spPr/>
      <dgm:t>
        <a:bodyPr/>
        <a:lstStyle/>
        <a:p>
          <a:r>
            <a:rPr lang="en-GB" dirty="0"/>
            <a:t>Wealth</a:t>
          </a:r>
        </a:p>
      </dgm:t>
    </dgm:pt>
    <dgm:pt modelId="{E6BAA363-E5E5-8A4B-BDA6-B53B0D41085A}" type="parTrans" cxnId="{A60E15C7-A313-6B4D-A4B2-EB5C1A34C823}">
      <dgm:prSet/>
      <dgm:spPr/>
      <dgm:t>
        <a:bodyPr/>
        <a:lstStyle/>
        <a:p>
          <a:endParaRPr lang="en-GB"/>
        </a:p>
      </dgm:t>
    </dgm:pt>
    <dgm:pt modelId="{831AA1DF-BE40-AB40-8253-26DEC54B64A2}" type="sibTrans" cxnId="{A60E15C7-A313-6B4D-A4B2-EB5C1A34C823}">
      <dgm:prSet/>
      <dgm:spPr/>
      <dgm:t>
        <a:bodyPr/>
        <a:lstStyle/>
        <a:p>
          <a:endParaRPr lang="en-GB"/>
        </a:p>
      </dgm:t>
    </dgm:pt>
    <dgm:pt modelId="{BB18FA8D-692D-0C40-ADDF-25DC041BB8A4}">
      <dgm:prSet phldrT="[Text]"/>
      <dgm:spPr/>
      <dgm:t>
        <a:bodyPr/>
        <a:lstStyle/>
        <a:p>
          <a:r>
            <a:rPr lang="en-GB" dirty="0"/>
            <a:t>Health</a:t>
          </a:r>
        </a:p>
      </dgm:t>
    </dgm:pt>
    <dgm:pt modelId="{EB5108A2-53A6-3D43-AE49-C0BE77B73437}" type="parTrans" cxnId="{57F726A0-44B9-D64A-85B1-36A1F71747EB}">
      <dgm:prSet/>
      <dgm:spPr/>
      <dgm:t>
        <a:bodyPr/>
        <a:lstStyle/>
        <a:p>
          <a:endParaRPr lang="en-GB"/>
        </a:p>
      </dgm:t>
    </dgm:pt>
    <dgm:pt modelId="{92AA2275-3652-7B40-A79D-4B45E5FA3AF5}" type="sibTrans" cxnId="{57F726A0-44B9-D64A-85B1-36A1F71747EB}">
      <dgm:prSet/>
      <dgm:spPr/>
      <dgm:t>
        <a:bodyPr/>
        <a:lstStyle/>
        <a:p>
          <a:endParaRPr lang="en-GB"/>
        </a:p>
      </dgm:t>
    </dgm:pt>
    <dgm:pt modelId="{F756E97E-A7EB-4A4E-956A-F09C79855DFF}" type="pres">
      <dgm:prSet presAssocID="{1EAAEF96-B77F-0541-918A-C1D5364C665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C9C72D-7AA6-C84C-B143-2F1B7AD667DA}" type="pres">
      <dgm:prSet presAssocID="{DB8CFD28-A502-9741-9766-FCF6096CE641}" presName="gear1" presStyleLbl="node1" presStyleIdx="0" presStyleCnt="3" custLinFactNeighborX="1747" custLinFactNeighborY="-590">
        <dgm:presLayoutVars>
          <dgm:chMax val="1"/>
          <dgm:bulletEnabled val="1"/>
        </dgm:presLayoutVars>
      </dgm:prSet>
      <dgm:spPr/>
    </dgm:pt>
    <dgm:pt modelId="{16DCD837-9B8D-6D42-8D9C-2362057CA2AD}" type="pres">
      <dgm:prSet presAssocID="{DB8CFD28-A502-9741-9766-FCF6096CE641}" presName="gear1srcNode" presStyleLbl="node1" presStyleIdx="0" presStyleCnt="3"/>
      <dgm:spPr/>
    </dgm:pt>
    <dgm:pt modelId="{741DA84F-92BF-974F-BD13-D5E3B74E5EB3}" type="pres">
      <dgm:prSet presAssocID="{DB8CFD28-A502-9741-9766-FCF6096CE641}" presName="gear1dstNode" presStyleLbl="node1" presStyleIdx="0" presStyleCnt="3"/>
      <dgm:spPr/>
    </dgm:pt>
    <dgm:pt modelId="{BE3F7888-6AA0-F647-BEE9-E3E21EF8B441}" type="pres">
      <dgm:prSet presAssocID="{F07CC309-051D-2740-8DCC-07EEDC1050BB}" presName="gear2" presStyleLbl="node1" presStyleIdx="1" presStyleCnt="3">
        <dgm:presLayoutVars>
          <dgm:chMax val="1"/>
          <dgm:bulletEnabled val="1"/>
        </dgm:presLayoutVars>
      </dgm:prSet>
      <dgm:spPr/>
    </dgm:pt>
    <dgm:pt modelId="{BB7E6D19-C17A-E143-83E5-15CD9AEBC94D}" type="pres">
      <dgm:prSet presAssocID="{F07CC309-051D-2740-8DCC-07EEDC1050BB}" presName="gear2srcNode" presStyleLbl="node1" presStyleIdx="1" presStyleCnt="3"/>
      <dgm:spPr/>
    </dgm:pt>
    <dgm:pt modelId="{B03559E5-91DA-0B43-BE25-76DAD92FB6B0}" type="pres">
      <dgm:prSet presAssocID="{F07CC309-051D-2740-8DCC-07EEDC1050BB}" presName="gear2dstNode" presStyleLbl="node1" presStyleIdx="1" presStyleCnt="3"/>
      <dgm:spPr/>
    </dgm:pt>
    <dgm:pt modelId="{605CC84B-8D9D-F14B-8327-7109BB05CB62}" type="pres">
      <dgm:prSet presAssocID="{BB18FA8D-692D-0C40-ADDF-25DC041BB8A4}" presName="gear3" presStyleLbl="node1" presStyleIdx="2" presStyleCnt="3"/>
      <dgm:spPr/>
    </dgm:pt>
    <dgm:pt modelId="{6A1B56DE-A3FE-0245-9258-56875C2AFB86}" type="pres">
      <dgm:prSet presAssocID="{BB18FA8D-692D-0C40-ADDF-25DC041BB8A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ABBBDA7-3670-2F4E-9856-84EDCF8EE323}" type="pres">
      <dgm:prSet presAssocID="{BB18FA8D-692D-0C40-ADDF-25DC041BB8A4}" presName="gear3srcNode" presStyleLbl="node1" presStyleIdx="2" presStyleCnt="3"/>
      <dgm:spPr/>
    </dgm:pt>
    <dgm:pt modelId="{DE5E8515-120D-2847-9C9B-1D00F3C82520}" type="pres">
      <dgm:prSet presAssocID="{BB18FA8D-692D-0C40-ADDF-25DC041BB8A4}" presName="gear3dstNode" presStyleLbl="node1" presStyleIdx="2" presStyleCnt="3"/>
      <dgm:spPr/>
    </dgm:pt>
    <dgm:pt modelId="{74A348B1-FD72-7740-9034-176C91530D5B}" type="pres">
      <dgm:prSet presAssocID="{D8B3C24D-9B18-6D4E-AB50-AD4F64A712F1}" presName="connector1" presStyleLbl="sibTrans2D1" presStyleIdx="0" presStyleCnt="3"/>
      <dgm:spPr/>
    </dgm:pt>
    <dgm:pt modelId="{B4C4B235-B9B6-FF4D-8D26-3EA699D59C5E}" type="pres">
      <dgm:prSet presAssocID="{831AA1DF-BE40-AB40-8253-26DEC54B64A2}" presName="connector2" presStyleLbl="sibTrans2D1" presStyleIdx="1" presStyleCnt="3"/>
      <dgm:spPr/>
    </dgm:pt>
    <dgm:pt modelId="{FB498CEA-153D-9D43-933C-B4AD71EB2638}" type="pres">
      <dgm:prSet presAssocID="{92AA2275-3652-7B40-A79D-4B45E5FA3AF5}" presName="connector3" presStyleLbl="sibTrans2D1" presStyleIdx="2" presStyleCnt="3"/>
      <dgm:spPr/>
    </dgm:pt>
  </dgm:ptLst>
  <dgm:cxnLst>
    <dgm:cxn modelId="{5D02E60F-6D22-5745-A666-6BE06B7904A4}" type="presOf" srcId="{F07CC309-051D-2740-8DCC-07EEDC1050BB}" destId="{BE3F7888-6AA0-F647-BEE9-E3E21EF8B441}" srcOrd="0" destOrd="0" presId="urn:microsoft.com/office/officeart/2005/8/layout/gear1"/>
    <dgm:cxn modelId="{14926E1A-0AA4-844A-B028-61D2A585EB7C}" type="presOf" srcId="{F07CC309-051D-2740-8DCC-07EEDC1050BB}" destId="{B03559E5-91DA-0B43-BE25-76DAD92FB6B0}" srcOrd="2" destOrd="0" presId="urn:microsoft.com/office/officeart/2005/8/layout/gear1"/>
    <dgm:cxn modelId="{627A3624-B584-0141-BCE6-E9616D522196}" srcId="{1EAAEF96-B77F-0541-918A-C1D5364C665D}" destId="{DB8CFD28-A502-9741-9766-FCF6096CE641}" srcOrd="0" destOrd="0" parTransId="{1B96DEC4-3430-5B44-BEBC-1ED154DD51D6}" sibTransId="{D8B3C24D-9B18-6D4E-AB50-AD4F64A712F1}"/>
    <dgm:cxn modelId="{2350BC34-DB74-2F4C-B30C-D9A511DF3F69}" type="presOf" srcId="{BB18FA8D-692D-0C40-ADDF-25DC041BB8A4}" destId="{0ABBBDA7-3670-2F4E-9856-84EDCF8EE323}" srcOrd="2" destOrd="0" presId="urn:microsoft.com/office/officeart/2005/8/layout/gear1"/>
    <dgm:cxn modelId="{521F5D37-1673-2141-93C1-9A7498E02B99}" type="presOf" srcId="{DB8CFD28-A502-9741-9766-FCF6096CE641}" destId="{741DA84F-92BF-974F-BD13-D5E3B74E5EB3}" srcOrd="2" destOrd="0" presId="urn:microsoft.com/office/officeart/2005/8/layout/gear1"/>
    <dgm:cxn modelId="{36D71B3E-EEA8-3F48-ABF1-1887230A5FEB}" type="presOf" srcId="{831AA1DF-BE40-AB40-8253-26DEC54B64A2}" destId="{B4C4B235-B9B6-FF4D-8D26-3EA699D59C5E}" srcOrd="0" destOrd="0" presId="urn:microsoft.com/office/officeart/2005/8/layout/gear1"/>
    <dgm:cxn modelId="{9615BD43-79FA-EB47-B71F-CDB00B1CB7A3}" type="presOf" srcId="{BB18FA8D-692D-0C40-ADDF-25DC041BB8A4}" destId="{605CC84B-8D9D-F14B-8327-7109BB05CB62}" srcOrd="0" destOrd="0" presId="urn:microsoft.com/office/officeart/2005/8/layout/gear1"/>
    <dgm:cxn modelId="{0F9EFB73-E6D9-0048-86E0-6DC70D57CFE6}" type="presOf" srcId="{F07CC309-051D-2740-8DCC-07EEDC1050BB}" destId="{BB7E6D19-C17A-E143-83E5-15CD9AEBC94D}" srcOrd="1" destOrd="0" presId="urn:microsoft.com/office/officeart/2005/8/layout/gear1"/>
    <dgm:cxn modelId="{3CCF1F85-ED23-0C47-9C0D-93635D4E6EA8}" type="presOf" srcId="{DB8CFD28-A502-9741-9766-FCF6096CE641}" destId="{11C9C72D-7AA6-C84C-B143-2F1B7AD667DA}" srcOrd="0" destOrd="0" presId="urn:microsoft.com/office/officeart/2005/8/layout/gear1"/>
    <dgm:cxn modelId="{B2C17F9F-0722-3D4B-A15A-7E694A497568}" type="presOf" srcId="{D8B3C24D-9B18-6D4E-AB50-AD4F64A712F1}" destId="{74A348B1-FD72-7740-9034-176C91530D5B}" srcOrd="0" destOrd="0" presId="urn:microsoft.com/office/officeart/2005/8/layout/gear1"/>
    <dgm:cxn modelId="{57F726A0-44B9-D64A-85B1-36A1F71747EB}" srcId="{1EAAEF96-B77F-0541-918A-C1D5364C665D}" destId="{BB18FA8D-692D-0C40-ADDF-25DC041BB8A4}" srcOrd="2" destOrd="0" parTransId="{EB5108A2-53A6-3D43-AE49-C0BE77B73437}" sibTransId="{92AA2275-3652-7B40-A79D-4B45E5FA3AF5}"/>
    <dgm:cxn modelId="{C9C429BE-543A-7942-98F5-04F4F0F9AAD8}" type="presOf" srcId="{DB8CFD28-A502-9741-9766-FCF6096CE641}" destId="{16DCD837-9B8D-6D42-8D9C-2362057CA2AD}" srcOrd="1" destOrd="0" presId="urn:microsoft.com/office/officeart/2005/8/layout/gear1"/>
    <dgm:cxn modelId="{A80A94C5-215A-6B47-B065-AF4D14D01F58}" type="presOf" srcId="{92AA2275-3652-7B40-A79D-4B45E5FA3AF5}" destId="{FB498CEA-153D-9D43-933C-B4AD71EB2638}" srcOrd="0" destOrd="0" presId="urn:microsoft.com/office/officeart/2005/8/layout/gear1"/>
    <dgm:cxn modelId="{A60E15C7-A313-6B4D-A4B2-EB5C1A34C823}" srcId="{1EAAEF96-B77F-0541-918A-C1D5364C665D}" destId="{F07CC309-051D-2740-8DCC-07EEDC1050BB}" srcOrd="1" destOrd="0" parTransId="{E6BAA363-E5E5-8A4B-BDA6-B53B0D41085A}" sibTransId="{831AA1DF-BE40-AB40-8253-26DEC54B64A2}"/>
    <dgm:cxn modelId="{52F0B1DB-3A30-AC42-A189-D6548487BF3C}" type="presOf" srcId="{BB18FA8D-692D-0C40-ADDF-25DC041BB8A4}" destId="{6A1B56DE-A3FE-0245-9258-56875C2AFB86}" srcOrd="1" destOrd="0" presId="urn:microsoft.com/office/officeart/2005/8/layout/gear1"/>
    <dgm:cxn modelId="{3BEFC4E7-71A0-4543-90E4-393986511153}" type="presOf" srcId="{BB18FA8D-692D-0C40-ADDF-25DC041BB8A4}" destId="{DE5E8515-120D-2847-9C9B-1D00F3C82520}" srcOrd="3" destOrd="0" presId="urn:microsoft.com/office/officeart/2005/8/layout/gear1"/>
    <dgm:cxn modelId="{9D6A3FFC-1E04-384E-A3B2-76AB7262BF16}" type="presOf" srcId="{1EAAEF96-B77F-0541-918A-C1D5364C665D}" destId="{F756E97E-A7EB-4A4E-956A-F09C79855DFF}" srcOrd="0" destOrd="0" presId="urn:microsoft.com/office/officeart/2005/8/layout/gear1"/>
    <dgm:cxn modelId="{7C6175C9-4D6B-4445-88AA-8B86FF3AB0BB}" type="presParOf" srcId="{F756E97E-A7EB-4A4E-956A-F09C79855DFF}" destId="{11C9C72D-7AA6-C84C-B143-2F1B7AD667DA}" srcOrd="0" destOrd="0" presId="urn:microsoft.com/office/officeart/2005/8/layout/gear1"/>
    <dgm:cxn modelId="{320CEBFD-14F5-8046-8269-B0EE093B5766}" type="presParOf" srcId="{F756E97E-A7EB-4A4E-956A-F09C79855DFF}" destId="{16DCD837-9B8D-6D42-8D9C-2362057CA2AD}" srcOrd="1" destOrd="0" presId="urn:microsoft.com/office/officeart/2005/8/layout/gear1"/>
    <dgm:cxn modelId="{3586479C-1B40-9647-B7AE-F53C3BEC2A73}" type="presParOf" srcId="{F756E97E-A7EB-4A4E-956A-F09C79855DFF}" destId="{741DA84F-92BF-974F-BD13-D5E3B74E5EB3}" srcOrd="2" destOrd="0" presId="urn:microsoft.com/office/officeart/2005/8/layout/gear1"/>
    <dgm:cxn modelId="{BA8C2CBC-2E0F-9240-8858-418B6CBF8DB1}" type="presParOf" srcId="{F756E97E-A7EB-4A4E-956A-F09C79855DFF}" destId="{BE3F7888-6AA0-F647-BEE9-E3E21EF8B441}" srcOrd="3" destOrd="0" presId="urn:microsoft.com/office/officeart/2005/8/layout/gear1"/>
    <dgm:cxn modelId="{6842910E-BED5-B54C-9E7A-4731C93B18D5}" type="presParOf" srcId="{F756E97E-A7EB-4A4E-956A-F09C79855DFF}" destId="{BB7E6D19-C17A-E143-83E5-15CD9AEBC94D}" srcOrd="4" destOrd="0" presId="urn:microsoft.com/office/officeart/2005/8/layout/gear1"/>
    <dgm:cxn modelId="{BACC2117-5653-E04C-BB9B-BCF185BC30D8}" type="presParOf" srcId="{F756E97E-A7EB-4A4E-956A-F09C79855DFF}" destId="{B03559E5-91DA-0B43-BE25-76DAD92FB6B0}" srcOrd="5" destOrd="0" presId="urn:microsoft.com/office/officeart/2005/8/layout/gear1"/>
    <dgm:cxn modelId="{4B8DB2F1-E3CF-1046-9B6E-407ABD2DACD6}" type="presParOf" srcId="{F756E97E-A7EB-4A4E-956A-F09C79855DFF}" destId="{605CC84B-8D9D-F14B-8327-7109BB05CB62}" srcOrd="6" destOrd="0" presId="urn:microsoft.com/office/officeart/2005/8/layout/gear1"/>
    <dgm:cxn modelId="{0AD59ADF-61EE-4A45-BB61-C0A19BA75637}" type="presParOf" srcId="{F756E97E-A7EB-4A4E-956A-F09C79855DFF}" destId="{6A1B56DE-A3FE-0245-9258-56875C2AFB86}" srcOrd="7" destOrd="0" presId="urn:microsoft.com/office/officeart/2005/8/layout/gear1"/>
    <dgm:cxn modelId="{0C106935-9FD0-B345-A369-CF4BE4FB5590}" type="presParOf" srcId="{F756E97E-A7EB-4A4E-956A-F09C79855DFF}" destId="{0ABBBDA7-3670-2F4E-9856-84EDCF8EE323}" srcOrd="8" destOrd="0" presId="urn:microsoft.com/office/officeart/2005/8/layout/gear1"/>
    <dgm:cxn modelId="{B25F4621-673C-8C4F-A977-CF41D9BBF523}" type="presParOf" srcId="{F756E97E-A7EB-4A4E-956A-F09C79855DFF}" destId="{DE5E8515-120D-2847-9C9B-1D00F3C82520}" srcOrd="9" destOrd="0" presId="urn:microsoft.com/office/officeart/2005/8/layout/gear1"/>
    <dgm:cxn modelId="{C6FE6217-8F5A-214A-9212-EB1C6199688C}" type="presParOf" srcId="{F756E97E-A7EB-4A4E-956A-F09C79855DFF}" destId="{74A348B1-FD72-7740-9034-176C91530D5B}" srcOrd="10" destOrd="0" presId="urn:microsoft.com/office/officeart/2005/8/layout/gear1"/>
    <dgm:cxn modelId="{4AF1FCE8-7E43-D742-A82D-59635E5676E4}" type="presParOf" srcId="{F756E97E-A7EB-4A4E-956A-F09C79855DFF}" destId="{B4C4B235-B9B6-FF4D-8D26-3EA699D59C5E}" srcOrd="11" destOrd="0" presId="urn:microsoft.com/office/officeart/2005/8/layout/gear1"/>
    <dgm:cxn modelId="{726D759A-B1BF-3949-A015-089D7BD94C5D}" type="presParOf" srcId="{F756E97E-A7EB-4A4E-956A-F09C79855DFF}" destId="{FB498CEA-153D-9D43-933C-B4AD71EB263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9C72D-7AA6-C84C-B143-2F1B7AD667DA}">
      <dsp:nvSpPr>
        <dsp:cNvPr id="0" name=""/>
        <dsp:cNvSpPr/>
      </dsp:nvSpPr>
      <dsp:spPr>
        <a:xfrm>
          <a:off x="2008086" y="1368882"/>
          <a:ext cx="1685230" cy="168523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Mental Well-Being</a:t>
          </a:r>
        </a:p>
      </dsp:txBody>
      <dsp:txXfrm>
        <a:off x="2346892" y="1763639"/>
        <a:ext cx="1007618" cy="866243"/>
      </dsp:txXfrm>
    </dsp:sp>
    <dsp:sp modelId="{BE3F7888-6AA0-F647-BEE9-E3E21EF8B441}">
      <dsp:nvSpPr>
        <dsp:cNvPr id="0" name=""/>
        <dsp:cNvSpPr/>
      </dsp:nvSpPr>
      <dsp:spPr>
        <a:xfrm>
          <a:off x="998147" y="980497"/>
          <a:ext cx="1225622" cy="122562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Wealth</a:t>
          </a:r>
        </a:p>
      </dsp:txBody>
      <dsp:txXfrm>
        <a:off x="1306701" y="1290916"/>
        <a:ext cx="608514" cy="604784"/>
      </dsp:txXfrm>
    </dsp:sp>
    <dsp:sp modelId="{605CC84B-8D9D-F14B-8327-7109BB05CB62}">
      <dsp:nvSpPr>
        <dsp:cNvPr id="0" name=""/>
        <dsp:cNvSpPr/>
      </dsp:nvSpPr>
      <dsp:spPr>
        <a:xfrm rot="20700000">
          <a:off x="1684620" y="134943"/>
          <a:ext cx="1200859" cy="120085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Health</a:t>
          </a:r>
        </a:p>
      </dsp:txBody>
      <dsp:txXfrm rot="-20700000">
        <a:off x="1948004" y="398327"/>
        <a:ext cx="674092" cy="674092"/>
      </dsp:txXfrm>
    </dsp:sp>
    <dsp:sp modelId="{74A348B1-FD72-7740-9034-176C91530D5B}">
      <dsp:nvSpPr>
        <dsp:cNvPr id="0" name=""/>
        <dsp:cNvSpPr/>
      </dsp:nvSpPr>
      <dsp:spPr>
        <a:xfrm>
          <a:off x="1837065" y="1131277"/>
          <a:ext cx="2157095" cy="2157095"/>
        </a:xfrm>
        <a:prstGeom prst="circularArrow">
          <a:avLst>
            <a:gd name="adj1" fmla="val 4688"/>
            <a:gd name="adj2" fmla="val 299029"/>
            <a:gd name="adj3" fmla="val 2481371"/>
            <a:gd name="adj4" fmla="val 159383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4B235-B9B6-FF4D-8D26-3EA699D59C5E}">
      <dsp:nvSpPr>
        <dsp:cNvPr id="0" name=""/>
        <dsp:cNvSpPr/>
      </dsp:nvSpPr>
      <dsp:spPr>
        <a:xfrm>
          <a:off x="781091" y="714164"/>
          <a:ext cx="1567264" cy="156726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98CEA-153D-9D43-933C-B4AD71EB2638}">
      <dsp:nvSpPr>
        <dsp:cNvPr id="0" name=""/>
        <dsp:cNvSpPr/>
      </dsp:nvSpPr>
      <dsp:spPr>
        <a:xfrm>
          <a:off x="1406849" y="-123239"/>
          <a:ext cx="1689826" cy="168982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24/07/23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7/24/23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shawnabraham@karunya.edu.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K20CS3026SHAWN/IBM_AI_Mental_Health_Tracker" TargetMode="External"/><Relationship Id="rId2" Type="http://schemas.openxmlformats.org/officeDocument/2006/relationships/hyperlink" Target="https://skillsbuild.edunetworld.com/courses/ai/mental-fitness-track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kanuriviveknag/ai-mental-fitness-track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sz="2800" dirty="0"/>
              <a:t>Shawn Abraham,</a:t>
            </a:r>
            <a:br>
              <a:rPr lang="en-GB" sz="3600" dirty="0"/>
            </a:br>
            <a:r>
              <a:rPr lang="en-GB" sz="1800" b="1" cap="none" dirty="0">
                <a:latin typeface="Times New Roman" panose="02020603050405020304" pitchFamily="18" charset="0"/>
                <a:ea typeface="Apple Symbols" panose="02000000000000000000" pitchFamily="2" charset="-79"/>
                <a:cs typeface="Times New Roman" panose="02020603050405020304" pitchFamily="18" charset="0"/>
              </a:rPr>
              <a:t>SkillsBuild Email ID</a:t>
            </a:r>
            <a:r>
              <a:rPr lang="en-GB" sz="18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</a:t>
            </a:r>
            <a:r>
              <a:rPr lang="en-GB" sz="1800" cap="none" dirty="0">
                <a:latin typeface="Times New Roman" panose="02020603050405020304" pitchFamily="18" charset="0"/>
                <a:ea typeface="Apple Symbols" panose="02000000000000000000" pitchFamily="2" charset="-79"/>
                <a:cs typeface="Times New Roman" panose="02020603050405020304" pitchFamily="18" charset="0"/>
                <a:hlinkClick r:id="rId2"/>
              </a:rPr>
              <a:t>shawnabraham@karunya.edu.in</a:t>
            </a:r>
            <a:r>
              <a:rPr lang="en-GB" sz="1800" cap="none" dirty="0">
                <a:latin typeface="Times New Roman" panose="02020603050405020304" pitchFamily="18" charset="0"/>
                <a:ea typeface="Apple Symbols" panose="02000000000000000000" pitchFamily="2" charset="-79"/>
                <a:cs typeface="Times New Roman" panose="02020603050405020304" pitchFamily="18" charset="0"/>
              </a:rPr>
              <a:t> </a:t>
            </a:r>
            <a:br>
              <a:rPr lang="en-GB" sz="2000" cap="none" dirty="0">
                <a:latin typeface="Times New Roman" panose="02020603050405020304" pitchFamily="18" charset="0"/>
                <a:ea typeface="Apple Symbols" panose="02000000000000000000" pitchFamily="2" charset="-79"/>
                <a:cs typeface="Times New Roman" panose="02020603050405020304" pitchFamily="18" charset="0"/>
              </a:rPr>
            </a:br>
            <a:r>
              <a:rPr lang="en-GB" sz="1800" b="1" cap="none" dirty="0">
                <a:latin typeface="Times New Roman" panose="02020603050405020304" pitchFamily="18" charset="0"/>
                <a:ea typeface="Apple Symbols" panose="02000000000000000000" pitchFamily="2" charset="-79"/>
                <a:cs typeface="Times New Roman" panose="02020603050405020304" pitchFamily="18" charset="0"/>
              </a:rPr>
              <a:t>College Name: </a:t>
            </a:r>
            <a:r>
              <a:rPr lang="en-GB" sz="1800" cap="none" dirty="0">
                <a:latin typeface="Times New Roman" panose="02020603050405020304" pitchFamily="18" charset="0"/>
                <a:ea typeface="Apple Symbols" panose="02000000000000000000" pitchFamily="2" charset="-79"/>
                <a:cs typeface="Times New Roman" panose="02020603050405020304" pitchFamily="18" charset="0"/>
              </a:rPr>
              <a:t>Karunya Institute of Technology and Sciences</a:t>
            </a:r>
            <a:br>
              <a:rPr lang="en-GB" sz="1800" cap="none" dirty="0">
                <a:latin typeface="Times New Roman" panose="02020603050405020304" pitchFamily="18" charset="0"/>
                <a:ea typeface="Apple Symbols" panose="02000000000000000000" pitchFamily="2" charset="-79"/>
                <a:cs typeface="Times New Roman" panose="02020603050405020304" pitchFamily="18" charset="0"/>
              </a:rPr>
            </a:br>
            <a:r>
              <a:rPr lang="en-GB" sz="1800" b="1" cap="none" dirty="0">
                <a:latin typeface="Times New Roman" panose="02020603050405020304" pitchFamily="18" charset="0"/>
                <a:ea typeface="Apple Symbols" panose="02000000000000000000" pitchFamily="2" charset="-79"/>
                <a:cs typeface="Times New Roman" panose="02020603050405020304" pitchFamily="18" charset="0"/>
              </a:rPr>
              <a:t>College State: </a:t>
            </a:r>
            <a:r>
              <a:rPr lang="en-GB" sz="1800" cap="none" dirty="0">
                <a:latin typeface="Times New Roman" panose="02020603050405020304" pitchFamily="18" charset="0"/>
                <a:ea typeface="Apple Symbols" panose="02000000000000000000" pitchFamily="2" charset="-79"/>
                <a:cs typeface="Times New Roman" panose="02020603050405020304" pitchFamily="18" charset="0"/>
              </a:rPr>
              <a:t>Coimbatore, Tamil Nadu - 64114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4"/>
            <a:ext cx="10993546" cy="761536"/>
          </a:xfrm>
        </p:spPr>
        <p:txBody>
          <a:bodyPr>
            <a:noAutofit/>
          </a:bodyPr>
          <a:lstStyle/>
          <a:p>
            <a:r>
              <a:rPr lang="en-GB" b="1" dirty="0"/>
              <a:t>Internship Domain: </a:t>
            </a:r>
            <a:r>
              <a:rPr lang="en-GB" dirty="0"/>
              <a:t>Artificial Intelligence (AI)</a:t>
            </a:r>
          </a:p>
          <a:p>
            <a:r>
              <a:rPr lang="en-GB" b="1" dirty="0"/>
              <a:t>Internship Duration: </a:t>
            </a:r>
            <a:r>
              <a:rPr lang="en-GB" dirty="0"/>
              <a:t>12-06-2023 to 24-07-2023 (6 Weeks)</a:t>
            </a:r>
          </a:p>
          <a:p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31" y="3256980"/>
            <a:ext cx="11260667" cy="331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2F7B3-D9E1-D85B-9663-4B20DAA3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979" y="893491"/>
            <a:ext cx="1676761" cy="22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7FCD1-EEC1-9413-6AC4-97CA4F0E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515" y="4580838"/>
            <a:ext cx="4323818" cy="2077678"/>
          </a:xfrm>
          <a:prstGeom prst="rect">
            <a:avLst/>
          </a:prstGeom>
          <a:ln w="25400">
            <a:solidFill>
              <a:srgbClr val="1CAEE5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C666A-0903-B41C-1AA2-B7C7433C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1" y="1433160"/>
            <a:ext cx="6541981" cy="5225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0C405-AD18-E439-7C48-192329504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858" y="714155"/>
            <a:ext cx="3991606" cy="36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2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 dirty="0"/>
              <a:t>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Github: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https://github.com/URK20CS3026SHAWN/IBM_AI_Mental_Health_Tracker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References:</a:t>
            </a:r>
          </a:p>
          <a:p>
            <a:r>
              <a:rPr lang="en-US" dirty="0">
                <a:solidFill>
                  <a:srgbClr val="6EAC1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https://skillsbuild.edunetworld.com/courses/ai/mental-fitness-tracker/</a:t>
            </a:r>
            <a:endParaRPr lang="en-US" dirty="0"/>
          </a:p>
          <a:p>
            <a:r>
              <a:rPr lang="en-US" dirty="0">
                <a:hlinkClick r:id="rId4"/>
              </a:rPr>
              <a:t>https://www.kaggle.com/code/kanuriviveknag/ai-mental-fitness-tracker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8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5DC4-AF7E-0411-B4CE-D9747F7F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Made By Shawn Abraham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2F165-810D-9B38-C5C0-41B97D0A7A3A}"/>
              </a:ext>
            </a:extLst>
          </p:cNvPr>
          <p:cNvSpPr/>
          <p:nvPr/>
        </p:nvSpPr>
        <p:spPr>
          <a:xfrm>
            <a:off x="1358553" y="2967335"/>
            <a:ext cx="9474902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6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6662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Mental Health Fitness Tracker</a:t>
            </a:r>
            <a:br>
              <a:rPr lang="en-GB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E912DE-2DB9-3893-350C-465C33EE5B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890876"/>
            <a:ext cx="6536639" cy="453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8583CE-D260-ACDA-B191-4A37B6DC2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751" y="702156"/>
            <a:ext cx="4152057" cy="57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AC797AB-3D88-BE7F-30C7-1AC315F5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592249"/>
              </p:ext>
            </p:extLst>
          </p:nvPr>
        </p:nvGraphicFramePr>
        <p:xfrm>
          <a:off x="156189" y="2790207"/>
          <a:ext cx="4263696" cy="306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73F149D-44C5-C6D8-B166-D0937187EAA3}"/>
              </a:ext>
            </a:extLst>
          </p:cNvPr>
          <p:cNvSpPr/>
          <p:nvPr/>
        </p:nvSpPr>
        <p:spPr>
          <a:xfrm>
            <a:off x="7458751" y="3962399"/>
            <a:ext cx="4152057" cy="246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endParaRPr lang="en-US" sz="2000" b="1" dirty="0"/>
          </a:p>
          <a:p>
            <a:pPr algn="ctr"/>
            <a:r>
              <a:rPr lang="en-US" sz="2000" b="1" dirty="0"/>
              <a:t> Problem Statement:</a:t>
            </a:r>
          </a:p>
          <a:p>
            <a:pPr algn="just"/>
            <a:r>
              <a:rPr lang="en-IN" sz="1600" dirty="0">
                <a:effectLst/>
                <a:latin typeface="Helvetica" pitchFamily="2" charset="0"/>
              </a:rPr>
              <a:t>The project arms to develop an Al Mental Fitness Tracker using different machine learning algorithms. By doing so, the Al Mental Fitness Tracker will predict an individual's mental well-being, providing personalized insights and recommendations to help users monitor and improve their mental fitness over time.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3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STEP 1: Importing necessary libraries and </a:t>
            </a:r>
            <a:r>
              <a:rPr lang="en-US" b="1" dirty="0"/>
              <a:t>Data Collection</a:t>
            </a:r>
            <a:r>
              <a:rPr lang="en-US" dirty="0"/>
              <a:t>.</a:t>
            </a:r>
          </a:p>
          <a:p>
            <a:r>
              <a:rPr lang="en-US" dirty="0"/>
              <a:t>STEP 2: Read the Datasets and merge them into a Data Frame.</a:t>
            </a:r>
          </a:p>
          <a:p>
            <a:r>
              <a:rPr lang="en-US" dirty="0"/>
              <a:t>STEP 3: </a:t>
            </a:r>
            <a:r>
              <a:rPr lang="en-US" b="1" dirty="0"/>
              <a:t>Data Cleaning</a:t>
            </a:r>
            <a:r>
              <a:rPr lang="en-US" dirty="0"/>
              <a:t>, which involves either removal or imputation of null values.</a:t>
            </a:r>
          </a:p>
          <a:p>
            <a:r>
              <a:rPr lang="en-US" dirty="0"/>
              <a:t>STEP 4: </a:t>
            </a:r>
            <a:r>
              <a:rPr lang="en-US" b="1" dirty="0"/>
              <a:t>Exploratory Data Analysis</a:t>
            </a:r>
            <a:r>
              <a:rPr lang="en-US" dirty="0"/>
              <a:t>, which involves checking for trends, patterns, as well as anomalies and outliers.</a:t>
            </a:r>
          </a:p>
          <a:p>
            <a:r>
              <a:rPr lang="en-US" dirty="0"/>
              <a:t>STEP 5: </a:t>
            </a:r>
            <a:r>
              <a:rPr lang="en-US" b="1" dirty="0"/>
              <a:t>Data Preprocessing</a:t>
            </a:r>
            <a:r>
              <a:rPr lang="en-US" dirty="0"/>
              <a:t>, which involves selecting apt features and targets, as well as splitting the Data Frame.</a:t>
            </a:r>
          </a:p>
          <a:p>
            <a:r>
              <a:rPr lang="en-US" dirty="0"/>
              <a:t>STEP 6: Fit the </a:t>
            </a:r>
            <a:r>
              <a:rPr lang="en-US" b="1" dirty="0"/>
              <a:t>Linear Regression Model </a:t>
            </a:r>
            <a:r>
              <a:rPr lang="en-US" dirty="0"/>
              <a:t>and evaluate its performance on training and testing sets.</a:t>
            </a:r>
          </a:p>
          <a:p>
            <a:r>
              <a:rPr lang="en-US" dirty="0"/>
              <a:t>STEP 7: Fit the </a:t>
            </a:r>
            <a:r>
              <a:rPr lang="en-US" b="1" dirty="0"/>
              <a:t>Random Forest Regressor </a:t>
            </a:r>
            <a:r>
              <a:rPr lang="en-US" dirty="0"/>
              <a:t>Model and evaluate its performance on training and testing sets.</a:t>
            </a:r>
          </a:p>
          <a:p>
            <a:r>
              <a:rPr lang="en-US" dirty="0"/>
              <a:t>Step 8: Fit </a:t>
            </a:r>
            <a:r>
              <a:rPr lang="en-US" b="1" dirty="0"/>
              <a:t>Other Regression Models </a:t>
            </a:r>
            <a:r>
              <a:rPr lang="en-US" dirty="0"/>
              <a:t>and evaluate their performance on training and testing sets.</a:t>
            </a:r>
          </a:p>
          <a:p>
            <a:r>
              <a:rPr lang="en-US" dirty="0"/>
              <a:t>Step 9: Decide on a </a:t>
            </a:r>
            <a:r>
              <a:rPr lang="en-US" b="1" dirty="0"/>
              <a:t>Optimum model </a:t>
            </a:r>
            <a:r>
              <a:rPr lang="en-US" dirty="0"/>
              <a:t>for predicting results on user inputs.</a:t>
            </a:r>
          </a:p>
          <a:p>
            <a:r>
              <a:rPr lang="en-US" dirty="0"/>
              <a:t>Step 10: </a:t>
            </a:r>
            <a:r>
              <a:rPr lang="en-US" b="1" dirty="0"/>
              <a:t>Make a program that</a:t>
            </a:r>
            <a:r>
              <a:rPr lang="en-US" dirty="0"/>
              <a:t> takes in User Input and </a:t>
            </a:r>
            <a:r>
              <a:rPr lang="en-US" b="1" dirty="0"/>
              <a:t>predicts Disability-Adjusted Life Years</a:t>
            </a:r>
            <a:r>
              <a:rPr lang="en-US" dirty="0"/>
              <a:t>(Loss in Life Expectancy).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2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PROJECT 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570" y="2340864"/>
            <a:ext cx="6089238" cy="3634486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" pitchFamily="2" charset="0"/>
              </a:rPr>
              <a:t>The Mental Health Fitness Tracker project aims to develop an Al-driven solution for analysing and predicting mental fitness levels of individuals with various mental disorders.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" pitchFamily="2" charset="0"/>
              </a:rPr>
              <a:t>﻿﻿The project involves a comprehensive workflow to ensure accurate and insightful results.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" pitchFamily="2" charset="0"/>
              </a:rPr>
              <a:t>﻿﻿It aims to contribute to the field of mental health by providing accurate predictions and valuable insights, leading to better understanding and management of mental disorders.</a:t>
            </a:r>
          </a:p>
          <a:p>
            <a:endParaRPr lang="en-US" dirty="0"/>
          </a:p>
        </p:txBody>
      </p:sp>
      <p:pic>
        <p:nvPicPr>
          <p:cNvPr id="5" name="Picture 4" descr="Person using iPad">
            <a:extLst>
              <a:ext uri="{FF2B5EF4-FFF2-40B4-BE49-F238E27FC236}">
                <a16:creationId xmlns:a16="http://schemas.microsoft.com/office/drawing/2014/main" id="{420AD67B-D062-31E6-DD6F-AD49A9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31530"/>
            <a:ext cx="4874881" cy="3253154"/>
          </a:xfrm>
          <a:prstGeom prst="rect">
            <a:avLst/>
          </a:prstGeom>
        </p:spPr>
      </p:pic>
      <p:pic>
        <p:nvPicPr>
          <p:cNvPr id="7" name="Graphic 6" descr="Brain in head with solid fill">
            <a:extLst>
              <a:ext uri="{FF2B5EF4-FFF2-40B4-BE49-F238E27FC236}">
                <a16:creationId xmlns:a16="http://schemas.microsoft.com/office/drawing/2014/main" id="{0C572D47-B609-5669-C41F-DFCECF9CA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95" y="4907885"/>
            <a:ext cx="914400" cy="914400"/>
          </a:xfrm>
          <a:prstGeom prst="rect">
            <a:avLst/>
          </a:prstGeom>
        </p:spPr>
      </p:pic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7F54E216-B01A-3427-D426-5137AF334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2498" y="5151109"/>
            <a:ext cx="633575" cy="6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dirty="0"/>
              <a:t>WHO ARE THE END USERS of this project?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DD0D7D-4F50-EFAF-421B-56513BB23F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601308"/>
              </p:ext>
            </p:extLst>
          </p:nvPr>
        </p:nvGraphicFramePr>
        <p:xfrm>
          <a:off x="580858" y="1810043"/>
          <a:ext cx="1102995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3057860008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645623653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34208699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217049288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999948777"/>
                    </a:ext>
                  </a:extLst>
                </a:gridCol>
              </a:tblGrid>
              <a:tr h="109588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CADEMY ENGRAVED LET PLAIN:1.0" panose="02000000000000000000" pitchFamily="2" charset="0"/>
                        </a:rPr>
                        <a:t>USERS</a:t>
                      </a:r>
                    </a:p>
                  </a:txBody>
                  <a:tcPr anchor="ctr">
                    <a:solidFill>
                      <a:srgbClr val="E677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CADEMY ENGRAVED LET PLAIN:1.0" panose="02000000000000000000" pitchFamily="2" charset="0"/>
                        </a:rPr>
                        <a:t>Mental Health Seekers</a:t>
                      </a:r>
                    </a:p>
                  </a:txBody>
                  <a:tcPr anchor="ctr">
                    <a:solidFill>
                      <a:srgbClr val="E677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CADEMY ENGRAVED LET PLAIN:1.0" panose="02000000000000000000" pitchFamily="2" charset="0"/>
                        </a:rPr>
                        <a:t>Mental Health Professionals</a:t>
                      </a:r>
                    </a:p>
                  </a:txBody>
                  <a:tcPr anchor="ctr">
                    <a:solidFill>
                      <a:srgbClr val="E677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CADEMY ENGRAVED LET PLAIN:1.0" panose="02000000000000000000" pitchFamily="2" charset="0"/>
                        </a:rPr>
                        <a:t>Academicians and Researchers</a:t>
                      </a:r>
                    </a:p>
                  </a:txBody>
                  <a:tcPr anchor="ctr">
                    <a:solidFill>
                      <a:srgbClr val="E677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CADEMY ENGRAVED LET PLAIN:1.0" panose="02000000000000000000" pitchFamily="2" charset="0"/>
                        </a:rPr>
                        <a:t>HealthCare</a:t>
                      </a:r>
                    </a:p>
                    <a:p>
                      <a:pPr algn="ctr"/>
                      <a:r>
                        <a:rPr lang="en-US" sz="2400" dirty="0">
                          <a:latin typeface="ACADEMY ENGRAVED LET PLAIN:1.0" panose="02000000000000000000" pitchFamily="2" charset="0"/>
                        </a:rPr>
                        <a:t>Sector</a:t>
                      </a:r>
                    </a:p>
                  </a:txBody>
                  <a:tcPr anchor="ctr">
                    <a:solidFill>
                      <a:srgbClr val="E677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93144"/>
                  </a:ext>
                </a:extLst>
              </a:tr>
              <a:tr h="1095888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>
                          <a:solidFill>
                            <a:schemeClr val="bg1"/>
                          </a:solidFill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Characteristics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Different Age Groups and Diversity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Psychologists, counselors who aid &amp; support people with Mental Health issues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Scholars who study the broader domain of Mental Health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Hospitals and Health Services are critical &amp; time sensitive.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636298"/>
                  </a:ext>
                </a:extLst>
              </a:tr>
              <a:tr h="10958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Needs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Assess their Mental Wellbeing and Seek Improvement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Tools for assessing, &amp; progress tracking of clients.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requires good quality data and survey tools.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Their patents need personalized care while being time &amp; cost effective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67008"/>
                  </a:ext>
                </a:extLst>
              </a:tr>
              <a:tr h="748885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>
                          <a:solidFill>
                            <a:schemeClr val="bg1"/>
                          </a:solidFill>
                          <a:latin typeface="Apple Symbols" panose="02000000000000000000" pitchFamily="2" charset="-79"/>
                          <a:ea typeface="Apple Symbols" panose="02000000000000000000" pitchFamily="2" charset="-79"/>
                          <a:cs typeface="Apple Symbols" panose="02000000000000000000" pitchFamily="2" charset="-79"/>
                        </a:rPr>
                        <a:t>Benefit from Solution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Gives them score of DALY and scope of Improvement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interactive data-driven Insights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 can improve user surveys and provide high quality data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It can complement mental health services thus improve patient diagnostics.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94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br>
              <a:rPr lang="en-US" sz="2800" dirty="0"/>
            </a:br>
            <a:r>
              <a:rPr lang="en-US" sz="2800" dirty="0"/>
              <a:t>YOUR SOLUTION AND ITS VALUE PROPOSITION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4646"/>
            <a:ext cx="5116224" cy="3634486"/>
          </a:xfrm>
        </p:spPr>
        <p:txBody>
          <a:bodyPr>
            <a:normAutofit/>
          </a:bodyPr>
          <a:lstStyle/>
          <a:p>
            <a:endParaRPr lang="en-IN" b="1" dirty="0">
              <a:effectLst/>
              <a:latin typeface="Helvetica" pitchFamily="2" charset="0"/>
            </a:endParaRPr>
          </a:p>
          <a:p>
            <a:endParaRPr lang="en-IN" dirty="0">
              <a:effectLst/>
              <a:latin typeface="Helvetica" pitchFamily="2" charset="0"/>
            </a:endParaRPr>
          </a:p>
          <a:p>
            <a:endParaRPr lang="en-IN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5C97C-3E28-A907-9F69-FDB64EB7893D}"/>
              </a:ext>
            </a:extLst>
          </p:cNvPr>
          <p:cNvSpPr txBox="1"/>
          <p:nvPr/>
        </p:nvSpPr>
        <p:spPr>
          <a:xfrm>
            <a:off x="581191" y="2074646"/>
            <a:ext cx="56061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effectLst/>
                <a:latin typeface="Helvetica" pitchFamily="2" charset="0"/>
              </a:rPr>
              <a:t>Insightful Analysis: </a:t>
            </a:r>
            <a:r>
              <a:rPr lang="en-IN" dirty="0">
                <a:effectLst/>
                <a:latin typeface="Helvetica" pitchFamily="2" charset="0"/>
              </a:rPr>
              <a:t>Our solution utilizes regression techniques to provide basic insights into mental health and make predictions based on available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DFEEE-8D46-0F30-4798-BA3256D5E69C}"/>
              </a:ext>
            </a:extLst>
          </p:cNvPr>
          <p:cNvSpPr txBox="1"/>
          <p:nvPr/>
        </p:nvSpPr>
        <p:spPr>
          <a:xfrm>
            <a:off x="6289099" y="3291724"/>
            <a:ext cx="5423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effectLst/>
                <a:latin typeface="Helvetica" pitchFamily="2" charset="0"/>
              </a:rPr>
              <a:t>Progress Tracking: </a:t>
            </a:r>
            <a:r>
              <a:rPr lang="en-IN" dirty="0">
                <a:effectLst/>
                <a:latin typeface="Helvetica" pitchFamily="2" charset="0"/>
              </a:rPr>
              <a:t>Users can monitor their mental health over time and observe any changes or trends, allowing them to take proactive steps towards self-improvement.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C47D1-ABDC-514C-976D-208F154FD7FD}"/>
              </a:ext>
            </a:extLst>
          </p:cNvPr>
          <p:cNvSpPr txBox="1"/>
          <p:nvPr/>
        </p:nvSpPr>
        <p:spPr>
          <a:xfrm>
            <a:off x="581191" y="4785802"/>
            <a:ext cx="29555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effectLst/>
                <a:latin typeface="Helvetica" pitchFamily="2" charset="0"/>
              </a:rPr>
              <a:t>Healthy Discourse: </a:t>
            </a:r>
            <a:r>
              <a:rPr lang="en-IN" dirty="0">
                <a:effectLst/>
                <a:latin typeface="Helvetica" pitchFamily="2" charset="0"/>
              </a:rPr>
              <a:t>Emphasize the importance of respectful and inclusive dialogue to cultivate a community focused on promoting mental wellness.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8B819-2184-4C72-14E6-C6B1DE87E5E3}"/>
              </a:ext>
            </a:extLst>
          </p:cNvPr>
          <p:cNvSpPr txBox="1"/>
          <p:nvPr/>
        </p:nvSpPr>
        <p:spPr>
          <a:xfrm>
            <a:off x="6370443" y="4780798"/>
            <a:ext cx="33611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effectLst/>
                <a:latin typeface="Helvetica" pitchFamily="2" charset="0"/>
              </a:rPr>
              <a:t>Educational Experience: </a:t>
            </a:r>
            <a:r>
              <a:rPr lang="en-IN" dirty="0">
                <a:effectLst/>
                <a:latin typeface="Helvetica" pitchFamily="2" charset="0"/>
              </a:rPr>
              <a:t>Learn  the fundamentals of data analysis and implement various regression techniques, enhancing understanding of the subject matter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B1CE75-5282-EC92-9AF4-6041642DA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0" r="31718" b="8769"/>
          <a:stretch/>
        </p:blipFill>
        <p:spPr bwMode="auto">
          <a:xfrm>
            <a:off x="8556981" y="493812"/>
            <a:ext cx="2609514" cy="26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00B5B1-80E7-D23D-2861-1C02234F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5" y="3109221"/>
            <a:ext cx="5423504" cy="16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6624DC-7DDE-02B5-2EC1-ECA24828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83" y="4821699"/>
            <a:ext cx="2526913" cy="16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44D90FA-722C-9A36-AD7A-1C8342D8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298" y="4822865"/>
            <a:ext cx="1814112" cy="159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85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US" dirty="0"/>
              <a:t>How did I customize My project and make it your own</a:t>
            </a:r>
          </a:p>
        </p:txBody>
      </p:sp>
      <p:pic>
        <p:nvPicPr>
          <p:cNvPr id="3074" name="Picture 2" descr="Man Chart Images - Free Download on Freepik">
            <a:extLst>
              <a:ext uri="{FF2B5EF4-FFF2-40B4-BE49-F238E27FC236}">
                <a16:creationId xmlns:a16="http://schemas.microsoft.com/office/drawing/2014/main" id="{C524DA74-B7F8-7AF9-CE15-EF226595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14" y="1436914"/>
            <a:ext cx="5421086" cy="54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C8239-0223-A2FE-F3E0-102C4788E2A5}"/>
              </a:ext>
            </a:extLst>
          </p:cNvPr>
          <p:cNvSpPr txBox="1"/>
          <p:nvPr/>
        </p:nvSpPr>
        <p:spPr>
          <a:xfrm>
            <a:off x="581191" y="1682532"/>
            <a:ext cx="61003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Datasets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" pitchFamily="2" charset="0"/>
              </a:rPr>
              <a:t>mental-and-substance-use-as-share-of-disease.csv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" pitchFamily="2" charset="0"/>
              </a:rPr>
              <a:t>﻿prevalence-by-mental-and-substance-use-disorder.csv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69C9F-4D33-1FEB-E6CE-4BF1BC8C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5" y="2759822"/>
            <a:ext cx="6534708" cy="369814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7DA794-829C-CE1C-AD19-F5C270D102A7}"/>
              </a:ext>
            </a:extLst>
          </p:cNvPr>
          <p:cNvSpPr/>
          <p:nvPr/>
        </p:nvSpPr>
        <p:spPr>
          <a:xfrm>
            <a:off x="7658100" y="2552700"/>
            <a:ext cx="1581150" cy="253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Introducing My New Mental Fitness Slack Tracker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20F2DD-656E-1A98-30FB-EA043AC8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63" y="4894716"/>
            <a:ext cx="3911537" cy="1879569"/>
          </a:xfrm>
          <a:prstGeom prst="rect">
            <a:avLst/>
          </a:prstGeom>
          <a:ln w="25400">
            <a:solidFill>
              <a:srgbClr val="1CAEE5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076367-5C63-23A7-206D-4357F1B891C1}"/>
              </a:ext>
            </a:extLst>
          </p:cNvPr>
          <p:cNvSpPr txBox="1"/>
          <p:nvPr/>
        </p:nvSpPr>
        <p:spPr>
          <a:xfrm>
            <a:off x="10296525" y="1834396"/>
            <a:ext cx="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Mental Health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4C955-98E2-A4BD-6DB3-15938B95282C}"/>
              </a:ext>
            </a:extLst>
          </p:cNvPr>
          <p:cNvSpPr txBox="1"/>
          <p:nvPr/>
        </p:nvSpPr>
        <p:spPr>
          <a:xfrm>
            <a:off x="11105982" y="2694557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B8C54-FD61-A241-4027-369DB14516CE}"/>
              </a:ext>
            </a:extLst>
          </p:cNvPr>
          <p:cNvSpPr txBox="1"/>
          <p:nvPr/>
        </p:nvSpPr>
        <p:spPr>
          <a:xfrm>
            <a:off x="10957966" y="3396646"/>
            <a:ext cx="85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Wealth</a:t>
            </a:r>
          </a:p>
        </p:txBody>
      </p:sp>
    </p:spTree>
    <p:extLst>
      <p:ext uri="{BB962C8B-B14F-4D97-AF65-F5344CB8AC3E}">
        <p14:creationId xmlns:p14="http://schemas.microsoft.com/office/powerpoint/2010/main" val="365738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 dirty="0"/>
              <a:t>MODELLING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>
            <a:norm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In the Modelling phase, we aim to predict Disability-Adjusted Life Years (DALYs) caused by mental disorders using various regression algorithms.</a:t>
            </a:r>
          </a:p>
          <a:p>
            <a:r>
              <a:rPr lang="en-US" dirty="0"/>
              <a:t>Machine Learning (Regression) Algorithms used:</a:t>
            </a:r>
          </a:p>
          <a:p>
            <a:pPr>
              <a:buFont typeface="+mj-lt"/>
              <a:buAutoNum type="arabicPeriod"/>
            </a:pPr>
            <a:r>
              <a:rPr lang="en-IN" dirty="0">
                <a:effectLst/>
                <a:latin typeface="Helvetica" pitchFamily="2" charset="0"/>
              </a:rPr>
              <a:t>Ridge Regression</a:t>
            </a:r>
          </a:p>
          <a:p>
            <a:pPr>
              <a:buFont typeface="+mj-lt"/>
              <a:buAutoNum type="arabicPeriod"/>
            </a:pPr>
            <a:r>
              <a:rPr lang="en-IN" dirty="0">
                <a:effectLst/>
                <a:latin typeface="Helvetica" pitchFamily="2" charset="0"/>
              </a:rPr>
              <a:t>﻿﻿Lasso Regression                                                         </a:t>
            </a:r>
          </a:p>
          <a:p>
            <a:pPr>
              <a:buFont typeface="+mj-lt"/>
              <a:buAutoNum type="arabicPeriod"/>
            </a:pPr>
            <a:r>
              <a:rPr lang="en-IN" dirty="0">
                <a:effectLst/>
                <a:latin typeface="Helvetica" pitchFamily="2" charset="0"/>
              </a:rPr>
              <a:t>Elastic Net Regression</a:t>
            </a:r>
          </a:p>
          <a:p>
            <a:pPr>
              <a:buFont typeface="+mj-lt"/>
              <a:buAutoNum type="arabicPeriod"/>
            </a:pPr>
            <a:r>
              <a:rPr lang="en-IN" dirty="0">
                <a:effectLst/>
                <a:latin typeface="Helvetica" pitchFamily="2" charset="0"/>
              </a:rPr>
              <a:t>Polynomial Regression</a:t>
            </a:r>
          </a:p>
          <a:p>
            <a:pPr>
              <a:buFont typeface="+mj-lt"/>
              <a:buAutoNum type="arabicPeriod"/>
            </a:pPr>
            <a:r>
              <a:rPr lang="en-IN" dirty="0">
                <a:effectLst/>
                <a:latin typeface="Helvetica" pitchFamily="2" charset="0"/>
              </a:rPr>
              <a:t>Decision Tree Regression</a:t>
            </a:r>
          </a:p>
          <a:p>
            <a:pPr>
              <a:buFont typeface="+mj-lt"/>
              <a:buAutoNum type="arabicPeriod"/>
            </a:pPr>
            <a:r>
              <a:rPr lang="en-IN" dirty="0">
                <a:effectLst/>
                <a:latin typeface="Helvetica" pitchFamily="2" charset="0"/>
              </a:rPr>
              <a:t>Random Forest Regression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216CA-4AE8-5F56-19B6-4D69D077F3A5}"/>
              </a:ext>
            </a:extLst>
          </p:cNvPr>
          <p:cNvSpPr txBox="1"/>
          <p:nvPr/>
        </p:nvSpPr>
        <p:spPr>
          <a:xfrm>
            <a:off x="6095998" y="3047275"/>
            <a:ext cx="4077685" cy="2452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+mj-lt"/>
              <a:buAutoNum type="arabicPeriod" startAt="7"/>
            </a:pPr>
            <a:r>
              <a:rPr lang="en-I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Support Vector Regression</a:t>
            </a:r>
          </a:p>
          <a:p>
            <a: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+mj-lt"/>
              <a:buAutoNum type="arabicPeriod" startAt="7"/>
            </a:pPr>
            <a:r>
              <a:rPr lang="en-I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XGBoost Regression</a:t>
            </a:r>
          </a:p>
          <a:p>
            <a: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+mj-lt"/>
              <a:buAutoNum type="arabicPeriod" startAt="7"/>
            </a:pPr>
            <a:r>
              <a:rPr lang="en-I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• K-Nearest Neighbours Regression</a:t>
            </a:r>
          </a:p>
          <a:p>
            <a: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+mj-lt"/>
              <a:buAutoNum type="arabicPeriod" startAt="7"/>
            </a:pPr>
            <a:r>
              <a:rPr lang="en-I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﻿﻿﻿Bayesian Regression</a:t>
            </a:r>
          </a:p>
          <a:p>
            <a: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+mj-lt"/>
              <a:buAutoNum type="arabicPeriod" startAt="7"/>
            </a:pPr>
            <a:r>
              <a:rPr lang="en-I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﻿﻿﻿Neural Network Regression</a:t>
            </a:r>
          </a:p>
          <a:p>
            <a: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+mj-lt"/>
              <a:buAutoNum type="arabicPeriod" startAt="7"/>
            </a:pPr>
            <a:r>
              <a:rPr lang="en-I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﻿﻿﻿Gradient Boosting Regression</a:t>
            </a:r>
          </a:p>
        </p:txBody>
      </p:sp>
    </p:spTree>
    <p:extLst>
      <p:ext uri="{BB962C8B-B14F-4D97-AF65-F5344CB8AC3E}">
        <p14:creationId xmlns:p14="http://schemas.microsoft.com/office/powerpoint/2010/main" val="318408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3812"/>
            <a:ext cx="11029616" cy="1188720"/>
          </a:xfrm>
        </p:spPr>
        <p:txBody>
          <a:bodyPr anchor="ctr"/>
          <a:lstStyle/>
          <a:p>
            <a:r>
              <a:rPr lang="en-GB" dirty="0"/>
              <a:t>Regression MODELS Evaluation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DAB57-D18F-1494-FF0A-F708D221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196" y="708481"/>
            <a:ext cx="3174611" cy="61217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EC3218-8B50-757F-9A2F-F9620ADE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5" y="1296888"/>
            <a:ext cx="3821245" cy="55706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EA96C-7311-DC62-F340-35623351F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994" y="1506856"/>
            <a:ext cx="3942508" cy="43084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7CCFD6-6809-3409-9424-E9999A856356}"/>
              </a:ext>
            </a:extLst>
          </p:cNvPr>
          <p:cNvSpPr txBox="1"/>
          <p:nvPr/>
        </p:nvSpPr>
        <p:spPr>
          <a:xfrm>
            <a:off x="4110843" y="6030004"/>
            <a:ext cx="43253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dirty="0"/>
              <a:t>The Best Model is Random Forest Regression with MSE = 0.030 and R2 Score = 0.994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46001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template.pptx" id="{DD7D02DF-74B2-BE46-8E60-C19E1E020CC7}" vid="{4A44C851-0219-434E-AA92-1FCB39E6E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Words>772</Words>
  <Application>Microsoft Macintosh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ACADEMY ENGRAVED LET PLAIN:1.0</vt:lpstr>
      <vt:lpstr>Apple Symbols</vt:lpstr>
      <vt:lpstr>Arial</vt:lpstr>
      <vt:lpstr>Calibri</vt:lpstr>
      <vt:lpstr>Franklin Gothic Book</vt:lpstr>
      <vt:lpstr>Franklin Gothic Demi</vt:lpstr>
      <vt:lpstr>Helvetica</vt:lpstr>
      <vt:lpstr>Times New Roman</vt:lpstr>
      <vt:lpstr>Wingdings</vt:lpstr>
      <vt:lpstr>Wingdings 2</vt:lpstr>
      <vt:lpstr>DividendVTI</vt:lpstr>
      <vt:lpstr>Name: Shawn Abraham, SkillsBuild Email ID: shawnabraham@karunya.edu.in  College Name: Karunya Institute of Technology and Sciences College State: Coimbatore, Tamil Nadu - 64114</vt:lpstr>
      <vt:lpstr>Mental Health Fitness Tracker </vt:lpstr>
      <vt:lpstr>AGENDA</vt:lpstr>
      <vt:lpstr>PROJECT  OVERVIEW</vt:lpstr>
      <vt:lpstr>WHO ARE THE END USERS of this project?</vt:lpstr>
      <vt:lpstr> YOUR SOLUTION AND ITS VALUE PROPOSITION</vt:lpstr>
      <vt:lpstr>How did I customize My project and make it your own</vt:lpstr>
      <vt:lpstr>MODELLING</vt:lpstr>
      <vt:lpstr>Regression MODELS Evaluation</vt:lpstr>
      <vt:lpstr>Results</vt:lpstr>
      <vt:lpstr>links</vt:lpstr>
      <vt:lpstr>Made By Shawn Abraham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Shawn Abraham</cp:lastModifiedBy>
  <cp:revision>19</cp:revision>
  <dcterms:created xsi:type="dcterms:W3CDTF">2021-05-26T16:50:10Z</dcterms:created>
  <dcterms:modified xsi:type="dcterms:W3CDTF">2023-07-24T09:39:27Z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